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314" r:id="rId2"/>
    <p:sldId id="315" r:id="rId3"/>
    <p:sldId id="288" r:id="rId4"/>
    <p:sldId id="323" r:id="rId5"/>
    <p:sldId id="324" r:id="rId6"/>
    <p:sldId id="332" r:id="rId7"/>
    <p:sldId id="330" r:id="rId8"/>
    <p:sldId id="331" r:id="rId9"/>
    <p:sldId id="326" r:id="rId10"/>
    <p:sldId id="293" r:id="rId11"/>
    <p:sldId id="294" r:id="rId12"/>
    <p:sldId id="296" r:id="rId13"/>
    <p:sldId id="329" r:id="rId14"/>
    <p:sldId id="257" r:id="rId15"/>
    <p:sldId id="260" r:id="rId16"/>
    <p:sldId id="261" r:id="rId17"/>
    <p:sldId id="266" r:id="rId18"/>
    <p:sldId id="278" r:id="rId19"/>
    <p:sldId id="279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066"/>
    <a:srgbClr val="BE463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4" autoAdjust="0"/>
    <p:restoredTop sz="94660"/>
  </p:normalViewPr>
  <p:slideViewPr>
    <p:cSldViewPr snapToGrid="0">
      <p:cViewPr>
        <p:scale>
          <a:sx n="98" d="100"/>
          <a:sy n="98" d="100"/>
        </p:scale>
        <p:origin x="-72" y="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F3644-0597-49BB-8632-63F18920F123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40F23-9234-4EF8-9DC3-81662E261A4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40F23-9234-4EF8-9DC3-81662E261A4A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40F23-9234-4EF8-9DC3-81662E261A4A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40F23-9234-4EF8-9DC3-81662E261A4A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40F23-9234-4EF8-9DC3-81662E261A4A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40F23-9234-4EF8-9DC3-81662E261A4A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40F23-9234-4EF8-9DC3-81662E261A4A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40F23-9234-4EF8-9DC3-81662E261A4A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40F23-9234-4EF8-9DC3-81662E261A4A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1859760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CE26E1-18D9-410E-8E66-58EADAF0485E}" type="datetimeFigureOut">
              <a:rPr lang="ru-RU" smtClean="0"/>
              <a:pPr/>
              <a:t>24.02.2022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584065-D32F-48BC-9A0F-9F9012122591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comb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Рамки разные\1337957279_qfqvtxcd7bgylfh.jpeg"/>
          <p:cNvPicPr/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8116" y="0"/>
            <a:ext cx="8257736" cy="2166425"/>
          </a:xfrm>
          <a:ln w="19050">
            <a:solidFill>
              <a:srgbClr val="7030A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МБДОУ «Детский сад </a:t>
            </a:r>
            <a:r>
              <a:rPr lang="ru-RU" sz="6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«</a:t>
            </a:r>
            <a:r>
              <a:rPr lang="ru-RU" sz="60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Нур</a:t>
            </a:r>
            <a:r>
              <a:rPr lang="ru-RU" sz="6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» </a:t>
            </a:r>
            <a:r>
              <a:rPr lang="ru-RU" sz="60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с. </a:t>
            </a:r>
            <a:r>
              <a:rPr lang="ru-RU" sz="60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Бетти-Мохк</a:t>
            </a:r>
            <a:endParaRPr lang="ru-RU" sz="6000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560" y="2264898"/>
            <a:ext cx="8299938" cy="3165232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9400" b="1" dirty="0" smtClean="0">
                <a:solidFill>
                  <a:srgbClr val="FF0000"/>
                </a:solidFill>
                <a:latin typeface="Monotype Corsiva" pitchFamily="66" charset="0"/>
              </a:rPr>
              <a:t>Творческая презентация</a:t>
            </a:r>
          </a:p>
          <a:p>
            <a:pPr algn="ctr"/>
            <a:r>
              <a:rPr lang="ru-RU" sz="9400" b="1" dirty="0" smtClean="0">
                <a:solidFill>
                  <a:srgbClr val="FF0000"/>
                </a:solidFill>
                <a:latin typeface="Monotype Corsiva" pitchFamily="66" charset="0"/>
              </a:rPr>
              <a:t>«Формирование элементарных математических  представлений </a:t>
            </a:r>
          </a:p>
          <a:p>
            <a:pPr algn="ctr"/>
            <a:r>
              <a:rPr lang="ru-RU" sz="9400" b="1" dirty="0" smtClean="0">
                <a:solidFill>
                  <a:srgbClr val="FF0000"/>
                </a:solidFill>
                <a:latin typeface="Monotype Corsiva" pitchFamily="66" charset="0"/>
              </a:rPr>
              <a:t>посредством дидактических игр»</a:t>
            </a:r>
          </a:p>
          <a:p>
            <a:pPr algn="ctr"/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873" y="167268"/>
            <a:ext cx="3122342" cy="2263697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Рамки разные\1337957279_qfqvtxcd7bgylfh.jpeg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593870"/>
          </a:xfrm>
        </p:spPr>
        <p:txBody>
          <a:bodyPr/>
          <a:lstStyle/>
          <a:p>
            <a:r>
              <a:rPr lang="ru-RU" dirty="0" smtClean="0"/>
              <a:t>С  </a:t>
            </a:r>
            <a:r>
              <a:rPr lang="ru-RU" dirty="0" err="1" smtClean="0"/>
              <a:t>СссСднем</a:t>
            </a:r>
            <a:endParaRPr lang="ru-RU" dirty="0"/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672862" y="253218"/>
            <a:ext cx="7498080" cy="10832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2D05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«С днем Ашуры!»</a:t>
            </a:r>
            <a:endParaRPr lang="ru-RU" sz="3600" kern="10" spc="0" dirty="0">
              <a:ln w="19050">
                <a:solidFill>
                  <a:srgbClr val="92D05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405" y="847493"/>
            <a:ext cx="5220009" cy="5224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814038"/>
            <a:ext cx="4690946" cy="5274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Рамки разные\1337957279_qfqvtxcd7bgylfh.jpeg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C:\Users\админ\AppData\Local\Microsoft\Windows\INetCache\Content.Word\IMG-20190131-WA0014.jpg"/>
          <p:cNvPicPr/>
          <p:nvPr/>
        </p:nvPicPr>
        <p:blipFill>
          <a:blip r:embed="rId4"/>
          <a:srcRect b="7402"/>
          <a:stretch>
            <a:fillRect/>
          </a:stretch>
        </p:blipFill>
        <p:spPr bwMode="auto">
          <a:xfrm>
            <a:off x="4721853" y="213014"/>
            <a:ext cx="4895850" cy="4533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WordArt 2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900332" y="4529797"/>
            <a:ext cx="6119445" cy="187100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115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Спортивные мероприятия</a:t>
            </a:r>
            <a:endParaRPr lang="ru-RU" sz="3600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245" y="256013"/>
            <a:ext cx="4316142" cy="4762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9940" y="2765502"/>
            <a:ext cx="5412059" cy="4350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58785" y="0"/>
            <a:ext cx="5375507" cy="47625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Рамки разные\1337957279_qfqvtxcd7bgylfh.jpeg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200722"/>
            <a:ext cx="12192000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379565" y="281354"/>
            <a:ext cx="7917986" cy="9284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Любимые праздники</a:t>
            </a:r>
            <a:endParaRPr lang="ru-RU" sz="5400" b="1" cap="none" spc="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30A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534572" y="5219114"/>
            <a:ext cx="4473526" cy="146304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6201"/>
              </a:avLst>
            </a:prstTxWarp>
          </a:bodyPr>
          <a:lstStyle/>
          <a:p>
            <a:pPr algn="ctr" rtl="0"/>
            <a:r>
              <a:rPr lang="ru-RU" sz="1800" kern="10" spc="0" smtClean="0">
                <a:ln w="1905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День воспитателя и всех </a:t>
            </a:r>
          </a:p>
          <a:p>
            <a:pPr algn="ctr" rtl="0"/>
            <a:r>
              <a:rPr lang="ru-RU" sz="1800" kern="10" spc="0" smtClean="0">
                <a:ln w="1905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дошкольных работников!</a:t>
            </a:r>
            <a:endParaRPr lang="ru-RU" sz="1800" kern="10" spc="0">
              <a:ln w="19050">
                <a:solidFill>
                  <a:srgbClr val="7030A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02163" y="2334749"/>
            <a:ext cx="4594305" cy="452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9443" y="858644"/>
            <a:ext cx="4661212" cy="38694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2448" y="3220844"/>
            <a:ext cx="4570761" cy="3837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Рамки разные\1337957279_qfqvtxcd7bgylfh.jpeg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2672862" y="253218"/>
            <a:ext cx="7498080" cy="108321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2D05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3600" kern="10" spc="0" dirty="0" smtClean="0">
                <a:ln w="19050">
                  <a:solidFill>
                    <a:srgbClr val="92D05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М</a:t>
            </a:r>
            <a:r>
              <a:rPr lang="ru-RU" sz="3600" kern="10" dirty="0" smtClean="0">
                <a:ln w="19050">
                  <a:solidFill>
                    <a:srgbClr val="92D05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ы любим пророка </a:t>
            </a:r>
            <a:r>
              <a:rPr lang="ru-RU" sz="3600" kern="10" dirty="0" err="1" smtClean="0">
                <a:ln w="19050">
                  <a:solidFill>
                    <a:srgbClr val="92D05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Мухаммада</a:t>
            </a:r>
            <a:r>
              <a:rPr lang="ru-RU" sz="3600" kern="10" dirty="0" smtClean="0">
                <a:ln w="19050">
                  <a:solidFill>
                    <a:srgbClr val="92D05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 (</a:t>
            </a:r>
            <a:r>
              <a:rPr lang="ru-RU" sz="3600" kern="10" dirty="0" err="1" smtClean="0">
                <a:ln w="19050">
                  <a:solidFill>
                    <a:srgbClr val="92D05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с.а.в</a:t>
            </a:r>
            <a:r>
              <a:rPr lang="ru-RU" sz="3600" kern="10" dirty="0" smtClean="0">
                <a:ln w="19050">
                  <a:solidFill>
                    <a:srgbClr val="92D05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.)</a:t>
            </a:r>
            <a:r>
              <a:rPr lang="ru-RU" sz="3600" kern="10" spc="0" dirty="0" smtClean="0">
                <a:ln w="19050">
                  <a:solidFill>
                    <a:srgbClr val="92D05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»</a:t>
            </a:r>
            <a:endParaRPr lang="ru-RU" sz="3600" kern="10" spc="0" dirty="0">
              <a:ln w="19050">
                <a:solidFill>
                  <a:srgbClr val="92D05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72243" y="1694984"/>
            <a:ext cx="3292079" cy="3817319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0098" y="1438507"/>
            <a:ext cx="4270917" cy="4471639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234" y="1494263"/>
            <a:ext cx="4226313" cy="4466064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Рамки разные\1337957279_qfqvtxcd7bgylfh.jpeg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784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интеллекта дошкольников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математическую деятельность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016" y="877828"/>
            <a:ext cx="11832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  <a:defRPr/>
            </a:pPr>
            <a:r>
              <a:rPr lang="ru-RU" sz="20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интеллекта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это целенаправленный и организованный процесс передачи и усвоения знаний, приёмов и способов умственной деятельности. </a:t>
            </a:r>
          </a:p>
          <a:p>
            <a:pPr algn="just"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его цель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только подготовка к успешному овладению математикой в школе, но и всестороннее развитие детей.</a:t>
            </a:r>
          </a:p>
          <a:p>
            <a:pPr algn="ctr">
              <a:buNone/>
              <a:defRPr/>
            </a:pPr>
            <a:r>
              <a:rPr lang="ru-RU" sz="20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по развитию интеллекта  являются: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7030A0"/>
                </a:solidFill>
              </a:rPr>
              <a:t>1.Целенаправленное формирование у детей интереса к элементарной математической деятельности; 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7030A0"/>
                </a:solidFill>
              </a:rPr>
              <a:t>2.Формирование качеств и свойств личности ребенка, необходимых для успешного овладения математикой в дальнейшем;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</a:rPr>
              <a:t>3.Воспитание у детей потребности занимать свое свободное время не только интересными, но и требующими умственного напряжения, интеллектуального усилия играми. 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382896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60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Рамки разные\1337957279_qfqvtxcd7bgylfh.jpeg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08" y="5529941"/>
            <a:ext cx="3400406" cy="1132116"/>
          </a:xfrm>
        </p:spPr>
      </p:pic>
      <p:sp>
        <p:nvSpPr>
          <p:cNvPr id="6" name="Прямоугольник 5"/>
          <p:cNvSpPr/>
          <p:nvPr/>
        </p:nvSpPr>
        <p:spPr>
          <a:xfrm>
            <a:off x="6217920" y="786384"/>
            <a:ext cx="57241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Разнообразный элементарный математический материал можно классифицировать, выделив в нем условно 3 группы:</a:t>
            </a:r>
          </a:p>
          <a:p>
            <a:pPr lvl="0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1.Математические, развивающие, логические игры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-игры на плоскостное моделирование («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», «Листик» и т.д.)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игры на объемное моделирование («Уголки», «Кубики и цвет» и т.д.)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загадки, задачи – шутки, ребусы, кроссворды, головоломки, вопросы – шутки 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3.Дидактические игры, упражнения    - с наглядным материалом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хочу остановиться на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развивающих (дидактические) играх и упражнениях.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2351" y="149143"/>
            <a:ext cx="8037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Занимательный математический материал 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4577" y="944911"/>
            <a:ext cx="4837151" cy="521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36185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0000">
              <a:schemeClr val="accent1">
                <a:lumMod val="45000"/>
                <a:lumOff val="5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Рамки разные\1337957279_qfqvtxcd7bgylfh.jpeg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492" y="4"/>
            <a:ext cx="11232107" cy="128204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Математические развивающие (дидактические) игры и упражнения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5771" y="1514416"/>
            <a:ext cx="1109638" cy="9965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1554" y="3694898"/>
            <a:ext cx="89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7881258" y="1378857"/>
            <a:ext cx="431074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дидактические игры я разделила для себя на несколько групп: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Игры с цифрами и числами.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Игры с геометрическими фигурами.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Игры на логическое мышление.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C:\Documents and Settings\All Users\Документы\Мои рисунки\Изображение 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9755" y="3971252"/>
            <a:ext cx="2445219" cy="220397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541" y="970156"/>
            <a:ext cx="4218879" cy="3891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5885" y="2486721"/>
            <a:ext cx="4360126" cy="42151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49738993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Рамки разные\1337957279_qfqvtxcd7bgylfh.jpeg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160" y="1"/>
            <a:ext cx="6793992" cy="1033272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блоки Дьенеша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3680" y="1074494"/>
            <a:ext cx="5235144" cy="5673778"/>
          </a:xfrm>
        </p:spPr>
        <p:txBody>
          <a:bodyPr>
            <a:normAutofit lnSpcReduction="10000"/>
          </a:bodyPr>
          <a:lstStyle/>
          <a:p>
            <a:pPr algn="just">
              <a:spcBef>
                <a:spcPct val="0"/>
              </a:spcBef>
              <a:buNone/>
            </a:pPr>
            <a:r>
              <a:rPr lang="ru-RU" altLang="ru-RU" sz="15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1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Для развития у детей мыслительной операции (анализ, сравнение, классификация, обобщение), логического мышления и творческих способностей в своей педагогической практике я применяю Логические  блоки Дьенеша. Логические </a:t>
            </a:r>
            <a:r>
              <a:rPr lang="ru-RU" altLang="ru-RU" sz="1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блоки придумал </a:t>
            </a:r>
            <a:r>
              <a:rPr lang="ru-RU" altLang="ru-RU" sz="1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венгерский математик </a:t>
            </a:r>
            <a:r>
              <a:rPr lang="ru-RU" altLang="ru-RU" sz="1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и психолог </a:t>
            </a:r>
            <a:r>
              <a:rPr lang="ru-RU" altLang="ru-RU" sz="1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Золтан</a:t>
            </a:r>
            <a:r>
              <a:rPr lang="ru-RU" altLang="ru-RU" sz="1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Дьенеш</a:t>
            </a:r>
            <a:r>
              <a:rPr lang="ru-RU" altLang="ru-RU" sz="1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sz="180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ru-RU" altLang="ru-RU" sz="1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Игры </a:t>
            </a:r>
            <a:r>
              <a:rPr lang="ru-RU" altLang="ru-RU" sz="1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 блоками </a:t>
            </a:r>
            <a:r>
              <a:rPr lang="ru-RU" altLang="ru-RU" sz="1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1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наглядной </a:t>
            </a:r>
            <a:r>
              <a:rPr lang="ru-RU" altLang="ru-RU" sz="1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основе знакомят детей </a:t>
            </a:r>
            <a:r>
              <a:rPr lang="ru-RU" altLang="ru-RU" sz="1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 формой, цветом, размером и толщиной объектов, </a:t>
            </a:r>
            <a:r>
              <a:rPr lang="ru-RU" altLang="ru-RU" sz="1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 математическими      представлениями </a:t>
            </a:r>
            <a:r>
              <a:rPr lang="ru-RU" altLang="ru-RU" sz="1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и начальными знаниями по </a:t>
            </a:r>
            <a:r>
              <a:rPr lang="ru-RU" altLang="ru-RU" sz="1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информатике</a:t>
            </a:r>
            <a:r>
              <a:rPr lang="ru-RU" altLang="ru-RU" sz="1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sz="1800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Большое внимание отвожу упражнениям в группировке фигур по разным признакам: цвету, форме, размеру и количеству углов. </a:t>
            </a:r>
          </a:p>
          <a:p>
            <a:pPr algn="just"/>
            <a:r>
              <a:rPr lang="ru-RU" sz="1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Задания варьирую: «Отберите из группы все фигуры синего цвета. Есть ли среди них прямоугольники»? «Назовите форму остальных фигур. Выделите все квадраты. Какого они цвета, размера». и т.д..</a:t>
            </a:r>
            <a:endParaRPr lang="ru-RU" sz="1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59029" y="5312664"/>
            <a:ext cx="967257" cy="1188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833" y="5312229"/>
            <a:ext cx="2028737" cy="1368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73829" y="5326743"/>
            <a:ext cx="1617727" cy="1384955"/>
          </a:xfrm>
          <a:prstGeom prst="rect">
            <a:avLst/>
          </a:prstGeom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582" y="839972"/>
            <a:ext cx="5401341" cy="4380614"/>
          </a:xfrm>
          <a:prstGeom prst="round2Diag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79432040"/>
      </p:ext>
    </p:extLst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Рамки разные\1337957279_qfqvtxcd7bgylfh.jpeg"/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168813"/>
            <a:ext cx="12192000" cy="66891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71" y="164592"/>
            <a:ext cx="10761562" cy="475488"/>
          </a:xfrm>
          <a:prstGeom prst="cub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Геометрические  плоскостные фигуры и объёмные формы, различные  по цвету, размеру.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4.bp.blogspot.com/-IGVz_cCruWk/Tucmf5yoAoI/AAAAAAAAB4A/sA7qxvkwzVc/s320/figury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36734" y="2124926"/>
            <a:ext cx="2226726" cy="2736914"/>
          </a:xfrm>
          <a:prstGeom prst="rect">
            <a:avLst/>
          </a:prstGeom>
          <a:noFill/>
        </p:spPr>
      </p:pic>
      <p:pic>
        <p:nvPicPr>
          <p:cNvPr id="20482" name="Picture 2" descr="http://savepic.su/42286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916" y="1117264"/>
            <a:ext cx="1649937" cy="1307592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 rot="10800000" flipV="1">
            <a:off x="8484122" y="624611"/>
            <a:ext cx="3081343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закрепления и уточнения знаний раздаю  детям логические кубики.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     «Логические кубики» Формируют у детей цветовой эталон, дает тактильно-визуальные представления о геометрических фигурах и развивает глазомер, логическое мышление. творческое мышление, мелкую моторику рук, внимательность, усидчивость. Малышам нравится необычная и красочная форма кубика.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www.100book.ru/b25202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52748" y="4452656"/>
            <a:ext cx="3679595" cy="2405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8144" y="776339"/>
            <a:ext cx="3921159" cy="2839969"/>
          </a:xfrm>
          <a:prstGeom prst="round2Diag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048" y="3869140"/>
            <a:ext cx="4783540" cy="2560562"/>
          </a:xfrm>
          <a:prstGeom prst="round2Diag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Рамки разные\1337957279_qfqvtxcd7bgylfh.jpeg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1976264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Детский сад работает по примерной общеобразовательной программе  дошкольного образования</a:t>
            </a:r>
            <a:b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« От рождения до школы» под редакцией </a:t>
            </a:r>
            <a:b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Н. Е </a:t>
            </a:r>
            <a:r>
              <a:rPr lang="ru-RU" sz="28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 Т. С Комаровой, М. А Васильевой</a:t>
            </a:r>
            <a:endParaRPr lang="ru-RU" sz="2800" b="1" dirty="0">
              <a:solidFill>
                <a:srgbClr val="CC0000"/>
              </a:solidFill>
            </a:endParaRPr>
          </a:p>
        </p:txBody>
      </p:sp>
      <p:pic>
        <p:nvPicPr>
          <p:cNvPr id="1026" name="Picture 2" descr="C:\Users\Rustam\Pictures\risunok1.jpg"/>
          <p:cNvPicPr>
            <a:picLocks noChangeAspect="1" noChangeArrowheads="1"/>
          </p:cNvPicPr>
          <p:nvPr/>
        </p:nvPicPr>
        <p:blipFill>
          <a:blip r:embed="rId4" cstate="print"/>
          <a:srcRect l="3203" t="2284" r="3898" b="1781"/>
          <a:stretch>
            <a:fillRect/>
          </a:stretch>
        </p:blipFill>
        <p:spPr bwMode="auto">
          <a:xfrm>
            <a:off x="4751852" y="3429000"/>
            <a:ext cx="2784309" cy="3024336"/>
          </a:xfrm>
          <a:prstGeom prst="rect">
            <a:avLst/>
          </a:prstGeom>
          <a:noFill/>
        </p:spPr>
      </p:pic>
      <p:pic>
        <p:nvPicPr>
          <p:cNvPr id="1027" name="Picture 3" descr="C:\Users\Rustam\Pictures\22852imag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426" y="3429003"/>
            <a:ext cx="3062519" cy="3051423"/>
          </a:xfrm>
          <a:prstGeom prst="rect">
            <a:avLst/>
          </a:prstGeom>
          <a:noFill/>
        </p:spPr>
      </p:pic>
      <p:pic>
        <p:nvPicPr>
          <p:cNvPr id="1028" name="Picture 4" descr="C:\Users\Rustam\Pictures\19218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00257" y="3429003"/>
            <a:ext cx="2877323" cy="3021563"/>
          </a:xfrm>
          <a:prstGeom prst="rect">
            <a:avLst/>
          </a:prstGeom>
          <a:noFill/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59288" y="382105"/>
            <a:ext cx="11832712" cy="64758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altLang="ru-RU" sz="2400" b="0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altLang="ru-RU" sz="2400" b="0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altLang="ru-RU" sz="2400" b="0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altLang="ru-RU" sz="2400" b="0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altLang="ru-RU" sz="2400" b="0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altLang="ru-RU" sz="2400" b="0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altLang="ru-RU" sz="2400" b="0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altLang="ru-RU" sz="2400" b="0" i="0" u="sng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619833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Рамки разные\1337957279_qfqvtxcd7bgylfh.jpeg"/>
          <p:cNvPicPr/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62844" y="1195754"/>
            <a:ext cx="5669279" cy="53316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err="1" smtClean="0">
                <a:solidFill>
                  <a:srgbClr val="7030A0"/>
                </a:solidFill>
                <a:latin typeface="Monotype Corsiva" pitchFamily="66" charset="0"/>
              </a:rPr>
              <a:t>Бадагова</a:t>
            </a: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4000" dirty="0" err="1" smtClean="0">
                <a:solidFill>
                  <a:srgbClr val="7030A0"/>
                </a:solidFill>
                <a:latin typeface="Monotype Corsiva" pitchFamily="66" charset="0"/>
              </a:rPr>
              <a:t>Нурьян</a:t>
            </a: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Адамовна</a:t>
            </a:r>
            <a:r>
              <a:rPr lang="ru-RU" sz="3100" dirty="0" smtClean="0">
                <a:latin typeface="Monotype Corsiva" pitchFamily="66" charset="0"/>
              </a:rPr>
              <a:t/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itchFamily="66" charset="0"/>
              </a:rPr>
              <a:t>Место работы: 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Детский сад 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       «</a:t>
            </a:r>
            <a:r>
              <a:rPr lang="ru-RU" sz="3100" dirty="0" err="1" smtClean="0">
                <a:solidFill>
                  <a:schemeClr val="bg1"/>
                </a:solidFill>
                <a:latin typeface="Monotype Corsiva" pitchFamily="66" charset="0"/>
              </a:rPr>
              <a:t>Нур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» 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с. </a:t>
            </a:r>
            <a:r>
              <a:rPr lang="ru-RU" sz="3100" dirty="0" err="1" smtClean="0">
                <a:solidFill>
                  <a:schemeClr val="bg1"/>
                </a:solidFill>
                <a:latin typeface="Monotype Corsiva" pitchFamily="66" charset="0"/>
              </a:rPr>
              <a:t>Бетти-Мохк</a:t>
            </a:r>
            <a:r>
              <a:rPr lang="ru-RU" sz="3100" dirty="0" smtClean="0">
                <a:latin typeface="Monotype Corsiva" pitchFamily="66" charset="0"/>
              </a:rPr>
              <a:t/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itchFamily="66" charset="0"/>
              </a:rPr>
              <a:t>Должность:</a:t>
            </a:r>
            <a:r>
              <a:rPr lang="ru-RU" sz="3100" dirty="0" smtClean="0">
                <a:latin typeface="Monotype Corsiva" pitchFamily="66" charset="0"/>
              </a:rPr>
              <a:t> 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Воспитатель </a:t>
            </a:r>
            <a:r>
              <a:rPr lang="ru-RU" sz="3100" dirty="0" smtClean="0">
                <a:latin typeface="Monotype Corsiva" pitchFamily="66" charset="0"/>
              </a:rPr>
              <a:t/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itchFamily="66" charset="0"/>
              </a:rPr>
              <a:t>Образование: </a:t>
            </a:r>
            <a:r>
              <a:rPr lang="ru-RU" sz="3100" u="sng" dirty="0" smtClean="0">
                <a:solidFill>
                  <a:schemeClr val="bg1"/>
                </a:solidFill>
                <a:latin typeface="Monotype Corsiva" pitchFamily="66" charset="0"/>
              </a:rPr>
              <a:t>Среднее профессиональное</a:t>
            </a:r>
            <a:r>
              <a:rPr lang="ru-RU" sz="3100" dirty="0" smtClean="0">
                <a:latin typeface="Monotype Corsiva" pitchFamily="66" charset="0"/>
              </a:rPr>
              <a:t/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itchFamily="66" charset="0"/>
              </a:rPr>
              <a:t>Окончила:</a:t>
            </a:r>
            <a:r>
              <a:rPr lang="ru-RU" sz="3100" dirty="0" smtClean="0">
                <a:latin typeface="Monotype Corsiva" pitchFamily="66" charset="0"/>
              </a:rPr>
              <a:t> 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ГОУ СПО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  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- 2010г</a:t>
            </a:r>
            <a:r>
              <a:rPr lang="ru-RU" sz="3100" dirty="0" smtClean="0">
                <a:latin typeface="Monotype Corsiva" pitchFamily="66" charset="0"/>
              </a:rPr>
              <a:t/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itchFamily="66" charset="0"/>
              </a:rPr>
              <a:t>Факультет:</a:t>
            </a:r>
            <a:r>
              <a:rPr lang="ru-RU" sz="3100" dirty="0" smtClean="0">
                <a:latin typeface="Monotype Corsiva" pitchFamily="66" charset="0"/>
              </a:rPr>
              <a:t> 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«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Уч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итель начальных классов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»</a:t>
            </a:r>
            <a:r>
              <a:rPr lang="ru-RU" sz="3100" dirty="0" smtClean="0">
                <a:latin typeface="Monotype Corsiva" pitchFamily="66" charset="0"/>
              </a:rPr>
              <a:t/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itchFamily="66" charset="0"/>
              </a:rPr>
              <a:t>Педагогический стаж: </a:t>
            </a:r>
            <a:r>
              <a:rPr lang="ru-RU" sz="3100" u="sng" dirty="0" smtClean="0">
                <a:solidFill>
                  <a:schemeClr val="bg1"/>
                </a:solidFill>
                <a:latin typeface="Monotype Corsiva" pitchFamily="66" charset="0"/>
              </a:rPr>
              <a:t>4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лет</a:t>
            </a:r>
            <a:r>
              <a:rPr lang="ru-RU" sz="3100" dirty="0" smtClean="0">
                <a:latin typeface="Monotype Corsiva" pitchFamily="66" charset="0"/>
              </a:rPr>
              <a:t/>
            </a:r>
            <a:br>
              <a:rPr lang="ru-RU" sz="3100" dirty="0" smtClean="0">
                <a:latin typeface="Monotype Corsiva" pitchFamily="66" charset="0"/>
              </a:rPr>
            </a:br>
            <a:r>
              <a:rPr lang="ru-RU" sz="3100" u="sng" dirty="0" smtClean="0">
                <a:solidFill>
                  <a:srgbClr val="FF0000"/>
                </a:solidFill>
                <a:latin typeface="Monotype Corsiva" pitchFamily="66" charset="0"/>
              </a:rPr>
              <a:t>Стаж работы в данном учреждении: </a:t>
            </a:r>
            <a:r>
              <a:rPr lang="ru-RU" sz="3100" u="sng" dirty="0" smtClean="0">
                <a:solidFill>
                  <a:srgbClr val="FF0000"/>
                </a:solidFill>
                <a:latin typeface="Monotype Corsiva" pitchFamily="66" charset="0"/>
              </a:rPr>
              <a:t>         </a:t>
            </a:r>
            <a:r>
              <a:rPr lang="ru-RU" sz="3100" u="sng" dirty="0" smtClean="0">
                <a:solidFill>
                  <a:schemeClr val="bg1"/>
                </a:solidFill>
                <a:latin typeface="Monotype Corsiva" pitchFamily="66" charset="0"/>
              </a:rPr>
              <a:t>4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3100" dirty="0" smtClean="0">
                <a:solidFill>
                  <a:schemeClr val="bg1"/>
                </a:solidFill>
                <a:latin typeface="Monotype Corsiva" pitchFamily="66" charset="0"/>
              </a:rPr>
              <a:t>лет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1668" y="1070517"/>
            <a:ext cx="3791414" cy="522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Рамки разные\1337957279_qfqvtxcd7bgylfh.jpeg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288" y="382105"/>
            <a:ext cx="11832712" cy="647589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endParaRPr lang="ru-RU" alt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36369" y="3111693"/>
            <a:ext cx="1651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4126" y="1688123"/>
            <a:ext cx="9568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cap="none" spc="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0112041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Рамки разные\1337957279_qfqvtxcd7bgylfh.jpeg"/>
          <p:cNvPicPr/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02522" y="-1107995"/>
            <a:ext cx="7835705" cy="146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555555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Цель работы: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обеспечение целостности образовательного процесса через организацию занятий в форме упражнений игрового характера; содействие лучшему пониманию математической сущности вопроса, уточнение и формирование математических знаний у дошкольников; создание благоприятных условий для развития математических способностей; развитие у ребенка интереса к математике в дошкольном возрасте.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555555"/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555555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Рамки разные\1337957279_qfqvtxcd7bgylfh.jpeg"/>
          <p:cNvPicPr/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008099" y="9467557"/>
            <a:ext cx="11113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555555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7999" y="956604"/>
            <a:ext cx="761531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Работая по этой теме, я определила для себя следующие задачи:</a:t>
            </a:r>
            <a:endParaRPr lang="ru-RU" sz="4000" b="1" dirty="0" smtClean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Развить у ребенка интерес к математике в дошкольном возрасте.</a:t>
            </a:r>
            <a:endParaRPr lang="ru-RU" sz="4000" b="1" dirty="0" smtClean="0">
              <a:solidFill>
                <a:srgbClr val="7030A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 Приобщение к предмету в игровой и занимательной форме.</a:t>
            </a: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555555"/>
              </a:solidFill>
              <a:latin typeface="Monotype Corsiva" pitchFamily="66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srgbClr val="555555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Рамки разные\1337957279_qfqvtxcd7bgylfh.jpeg"/>
          <p:cNvPicPr/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008099" y="9467557"/>
            <a:ext cx="11113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555555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7999" y="1280160"/>
            <a:ext cx="69822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Методы:</a:t>
            </a:r>
            <a:endParaRPr lang="ru-RU" sz="4000" b="1" dirty="0" smtClean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1. Изучение, анализ и обобщение литературных источников по теме.</a:t>
            </a:r>
            <a:endParaRPr lang="ru-RU" sz="4000" b="1" dirty="0" smtClean="0">
              <a:solidFill>
                <a:srgbClr val="7030A0"/>
              </a:solidFill>
              <a:latin typeface="Monotype Corsiva" pitchFamily="66" charset="0"/>
              <a:cs typeface="Arial" pitchFamily="34" charset="0"/>
            </a:endParaRPr>
          </a:p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 Изучение и обобщение педагогического опыта по развитию математических способностей детей.</a:t>
            </a: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Рамки разные\1337957279_qfqvtxcd7bgylfh.jpeg"/>
          <p:cNvPicPr/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008099" y="9467557"/>
            <a:ext cx="11113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555555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4556" y="702526"/>
            <a:ext cx="8943277" cy="580049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Рамки разные\1337957279_qfqvtxcd7bgylfh.jpeg"/>
          <p:cNvPicPr/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008099" y="9467557"/>
            <a:ext cx="11113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555555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085849" y="309489"/>
            <a:ext cx="8648993" cy="139270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488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Наши праздники</a:t>
            </a:r>
            <a:endParaRPr lang="ru-RU" sz="3600" kern="10" spc="0" dirty="0">
              <a:ln w="19050">
                <a:solidFill>
                  <a:srgbClr val="7030A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9724" y="1561171"/>
            <a:ext cx="3704716" cy="3166946"/>
          </a:xfrm>
          <a:prstGeom prst="snip2DiagRect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6449" y="1639230"/>
            <a:ext cx="4195336" cy="3323064"/>
          </a:xfrm>
          <a:prstGeom prst="hear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38946" y="1784196"/>
            <a:ext cx="4125952" cy="3044282"/>
          </a:xfrm>
          <a:prstGeom prst="round1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Рамки разные\1337957279_qfqvtxcd7bgylfh.jpeg"/>
          <p:cNvPicPr/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008099" y="9467557"/>
            <a:ext cx="11113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555555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708" y="1035205"/>
            <a:ext cx="4225072" cy="4876800"/>
          </a:xfrm>
          <a:prstGeom prst="round2DiagRect">
            <a:avLst/>
          </a:prstGeom>
          <a:ln w="127000" cap="sq">
            <a:solidFill>
              <a:schemeClr val="accent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0556" y="0"/>
            <a:ext cx="4059044" cy="5854392"/>
          </a:xfrm>
          <a:prstGeom prst="star5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0526" y="867937"/>
            <a:ext cx="4195337" cy="4876800"/>
          </a:xfrm>
          <a:prstGeom prst="round2DiagRect">
            <a:avLst/>
          </a:prstGeom>
          <a:ln w="127000" cap="sq">
            <a:solidFill>
              <a:schemeClr val="accent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Рамки разные\1337957279_qfqvtxcd7bgylfh.jpeg"/>
          <p:cNvPicPr/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00" b="769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008099" y="9467557"/>
            <a:ext cx="11113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rgbClr val="555555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604911" y="5190978"/>
            <a:ext cx="6935373" cy="119575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68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Наши прогулки</a:t>
            </a:r>
            <a:endParaRPr lang="ru-RU" sz="3600" kern="10" spc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049" y="680224"/>
            <a:ext cx="4482327" cy="4125952"/>
          </a:xfrm>
          <a:prstGeom prst="round2Diag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0937" y="524107"/>
            <a:ext cx="5497552" cy="4337824"/>
          </a:xfrm>
          <a:prstGeom prst="round2Diag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1417</TotalTime>
  <Words>444</Words>
  <Application>Microsoft Office PowerPoint</Application>
  <PresentationFormat>Произвольный</PresentationFormat>
  <Paragraphs>110</Paragraphs>
  <Slides>20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МБДОУ «Детский сад  «Нур» с. Бетти-Мохк</vt:lpstr>
      <vt:lpstr>Бадагова Нурьян Адамовна Место работы: Детский сад        «Нур» с. Бетти-Мохк Должность: Воспитатель  Образование: Среднее профессиональное Окончила: ГОУ СПО  - 2010г Факультет: «Учитель начальных классов» Педагогический стаж: 4 лет Стаж работы в данном учреждении:          4 лет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  СссСднем</vt:lpstr>
      <vt:lpstr>Слайд 11</vt:lpstr>
      <vt:lpstr>Слайд 12</vt:lpstr>
      <vt:lpstr>Слайд 13</vt:lpstr>
      <vt:lpstr>Развитие интеллекта дошкольников через математическую деятельность </vt:lpstr>
      <vt:lpstr>Слайд 15</vt:lpstr>
      <vt:lpstr>Математические развивающие (дидактические) игры и упражнения</vt:lpstr>
      <vt:lpstr>Логические блоки Дьенеша     </vt:lpstr>
      <vt:lpstr>Геометрические  плоскостные фигуры и объёмные формы, различные  по цвету, размеру.</vt:lpstr>
      <vt:lpstr> Детский сад работает по примерной общеобразовательной программе  дошкольного образования  « От рождения до школы» под редакцией  Н. Е Вераксы,  Т. С Комаровой, М. А Васильевой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км</dc:creator>
  <cp:lastModifiedBy>INFO</cp:lastModifiedBy>
  <cp:revision>218</cp:revision>
  <dcterms:created xsi:type="dcterms:W3CDTF">2015-01-18T17:39:31Z</dcterms:created>
  <dcterms:modified xsi:type="dcterms:W3CDTF">2022-02-24T13:28:40Z</dcterms:modified>
</cp:coreProperties>
</file>